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366527" y="895830"/>
            <a:ext cx="17554946" cy="5051445"/>
          </a:xfrm>
          <a:prstGeom prst="rect">
            <a:avLst/>
          </a:prstGeom>
        </p:spPr>
        <p:txBody>
          <a:bodyPr anchor="t" rtlCol="false" tIns="0" lIns="0" bIns="0" rIns="0">
            <a:spAutoFit/>
          </a:bodyPr>
          <a:lstStyle/>
          <a:p>
            <a:pPr algn="ctr">
              <a:lnSpc>
                <a:spcPts val="9500"/>
              </a:lnSpc>
            </a:pPr>
            <a:r>
              <a:rPr lang="en-US" sz="9500">
                <a:solidFill>
                  <a:srgbClr val="000000"/>
                </a:solidFill>
                <a:latin typeface="Arial Bold"/>
              </a:rPr>
              <a:t>Acceptability of Rabbit Manure as Alternative Briquette Enhanced with Sawdust</a:t>
            </a:r>
          </a:p>
        </p:txBody>
      </p:sp>
      <p:sp>
        <p:nvSpPr>
          <p:cNvPr name="Freeform 3" id="3"/>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alphaModFix amt="32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533911" y="6682037"/>
            <a:ext cx="9220178" cy="1841500"/>
          </a:xfrm>
          <a:prstGeom prst="rect">
            <a:avLst/>
          </a:prstGeom>
        </p:spPr>
        <p:txBody>
          <a:bodyPr anchor="t" rtlCol="false" tIns="0" lIns="0" bIns="0" rIns="0">
            <a:spAutoFit/>
          </a:bodyPr>
          <a:lstStyle/>
          <a:p>
            <a:pPr algn="ctr">
              <a:lnSpc>
                <a:spcPts val="3499"/>
              </a:lnSpc>
            </a:pPr>
            <a:r>
              <a:rPr lang="en-US" sz="3499">
                <a:solidFill>
                  <a:srgbClr val="000000"/>
                </a:solidFill>
                <a:latin typeface="Arial"/>
              </a:rPr>
              <a:t>Atasha Mariz E. Marasigan</a:t>
            </a:r>
          </a:p>
          <a:p>
            <a:pPr algn="ctr">
              <a:lnSpc>
                <a:spcPts val="3499"/>
              </a:lnSpc>
            </a:pPr>
            <a:r>
              <a:rPr lang="en-US" sz="3499">
                <a:solidFill>
                  <a:srgbClr val="000000"/>
                </a:solidFill>
                <a:latin typeface="Arial"/>
              </a:rPr>
              <a:t>Marc Philip A. Landicho</a:t>
            </a:r>
          </a:p>
          <a:p>
            <a:pPr algn="ctr">
              <a:lnSpc>
                <a:spcPts val="3499"/>
              </a:lnSpc>
            </a:pPr>
            <a:r>
              <a:rPr lang="en-US" sz="3499">
                <a:solidFill>
                  <a:srgbClr val="000000"/>
                </a:solidFill>
                <a:latin typeface="Arial"/>
              </a:rPr>
              <a:t>Kate Ramielle M. Zurbito</a:t>
            </a:r>
          </a:p>
          <a:p>
            <a:pPr algn="ctr">
              <a:lnSpc>
                <a:spcPts val="3499"/>
              </a:lnSpc>
            </a:pPr>
            <a:r>
              <a:rPr lang="en-US" sz="3499">
                <a:solidFill>
                  <a:srgbClr val="000000"/>
                </a:solidFill>
                <a:latin typeface="Arial"/>
              </a:rPr>
              <a:t>Ashlee T. Macmac</a:t>
            </a:r>
          </a:p>
        </p:txBody>
      </p:sp>
      <p:sp>
        <p:nvSpPr>
          <p:cNvPr name="TextBox 7" id="7"/>
          <p:cNvSpPr txBox="true"/>
          <p:nvPr/>
        </p:nvSpPr>
        <p:spPr>
          <a:xfrm rot="0">
            <a:off x="3283182" y="9248775"/>
            <a:ext cx="11721636" cy="466725"/>
          </a:xfrm>
          <a:prstGeom prst="rect">
            <a:avLst/>
          </a:prstGeom>
        </p:spPr>
        <p:txBody>
          <a:bodyPr anchor="t" rtlCol="false" tIns="0" lIns="0" bIns="0" rIns="0">
            <a:spAutoFit/>
          </a:bodyPr>
          <a:lstStyle/>
          <a:p>
            <a:pPr algn="ctr">
              <a:lnSpc>
                <a:spcPts val="3000"/>
              </a:lnSpc>
            </a:pPr>
            <a:r>
              <a:rPr lang="en-US" sz="3000">
                <a:solidFill>
                  <a:srgbClr val="000000"/>
                </a:solidFill>
                <a:latin typeface="Arial"/>
              </a:rPr>
              <a:t>May 7, 2024</a:t>
            </a:r>
          </a:p>
        </p:txBody>
      </p:sp>
      <p:sp>
        <p:nvSpPr>
          <p:cNvPr name="Freeform 8" id="8"/>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alphaModFix amt="23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895648" y="331034"/>
            <a:ext cx="8496705" cy="1382674"/>
          </a:xfrm>
          <a:prstGeom prst="rect">
            <a:avLst/>
          </a:prstGeom>
        </p:spPr>
        <p:txBody>
          <a:bodyPr anchor="t" rtlCol="false" tIns="0" lIns="0" bIns="0" rIns="0">
            <a:spAutoFit/>
          </a:bodyPr>
          <a:lstStyle/>
          <a:p>
            <a:pPr algn="ctr">
              <a:lnSpc>
                <a:spcPts val="9060"/>
              </a:lnSpc>
            </a:pPr>
            <a:r>
              <a:rPr lang="en-US" sz="9060">
                <a:solidFill>
                  <a:srgbClr val="000000"/>
                </a:solidFill>
                <a:latin typeface="Arial Bold"/>
              </a:rPr>
              <a:t>Introduction</a:t>
            </a:r>
          </a:p>
        </p:txBody>
      </p:sp>
      <p:sp>
        <p:nvSpPr>
          <p:cNvPr name="TextBox 7" id="7"/>
          <p:cNvSpPr txBox="true"/>
          <p:nvPr/>
        </p:nvSpPr>
        <p:spPr>
          <a:xfrm rot="0">
            <a:off x="1028700" y="2067122"/>
            <a:ext cx="16045391" cy="1521460"/>
          </a:xfrm>
          <a:prstGeom prst="rect">
            <a:avLst/>
          </a:prstGeom>
        </p:spPr>
        <p:txBody>
          <a:bodyPr anchor="t" rtlCol="false" tIns="0" lIns="0" bIns="0" rIns="0">
            <a:spAutoFit/>
          </a:bodyPr>
          <a:lstStyle/>
          <a:p>
            <a:pPr algn="ctr">
              <a:lnSpc>
                <a:spcPts val="2899"/>
              </a:lnSpc>
            </a:pPr>
            <a:r>
              <a:rPr lang="en-US" sz="2899">
                <a:solidFill>
                  <a:srgbClr val="000000"/>
                </a:solidFill>
                <a:latin typeface="Arial"/>
              </a:rPr>
              <a:t>Due to population growth and industrialization, the demand for wood has escalated, leading to widespread deforestation. This has severe consequences like climate change and global warming. To combat this, researchers are exploring alternative fuel sources, and rabbit manure has emerged as a promising option.</a:t>
            </a:r>
          </a:p>
        </p:txBody>
      </p:sp>
      <p:sp>
        <p:nvSpPr>
          <p:cNvPr name="TextBox 8" id="8"/>
          <p:cNvSpPr txBox="true"/>
          <p:nvPr/>
        </p:nvSpPr>
        <p:spPr>
          <a:xfrm rot="0">
            <a:off x="1028700" y="6058622"/>
            <a:ext cx="16045391" cy="1521460"/>
          </a:xfrm>
          <a:prstGeom prst="rect">
            <a:avLst/>
          </a:prstGeom>
        </p:spPr>
        <p:txBody>
          <a:bodyPr anchor="t" rtlCol="false" tIns="0" lIns="0" bIns="0" rIns="0">
            <a:spAutoFit/>
          </a:bodyPr>
          <a:lstStyle/>
          <a:p>
            <a:pPr algn="ctr">
              <a:lnSpc>
                <a:spcPts val="2899"/>
              </a:lnSpc>
            </a:pPr>
            <a:r>
              <a:rPr lang="en-US" sz="2899">
                <a:solidFill>
                  <a:srgbClr val="000000"/>
                </a:solidFill>
                <a:latin typeface="Arial"/>
              </a:rPr>
              <a:t>Furthermore, rabbit manure is rich in nutrients like nitrogen, phosphorus, and potassium. When used as fertilizer, it improves soil drainage, moisture retention, and overall structure. This makes it a valuable resource for agriculture, especially compared to other types of manure which can be less user-friendly.</a:t>
            </a:r>
          </a:p>
        </p:txBody>
      </p:sp>
      <p:sp>
        <p:nvSpPr>
          <p:cNvPr name="TextBox 9" id="9"/>
          <p:cNvSpPr txBox="true"/>
          <p:nvPr/>
        </p:nvSpPr>
        <p:spPr>
          <a:xfrm rot="0">
            <a:off x="1213909" y="3832553"/>
            <a:ext cx="16045391" cy="1883410"/>
          </a:xfrm>
          <a:prstGeom prst="rect">
            <a:avLst/>
          </a:prstGeom>
        </p:spPr>
        <p:txBody>
          <a:bodyPr anchor="t" rtlCol="false" tIns="0" lIns="0" bIns="0" rIns="0">
            <a:spAutoFit/>
          </a:bodyPr>
          <a:lstStyle/>
          <a:p>
            <a:pPr algn="ctr">
              <a:lnSpc>
                <a:spcPts val="2899"/>
              </a:lnSpc>
            </a:pPr>
            <a:r>
              <a:rPr lang="en-US" sz="2899">
                <a:solidFill>
                  <a:srgbClr val="000000"/>
                </a:solidFill>
                <a:latin typeface="Arial"/>
              </a:rPr>
              <a:t>Rabbit manure is readily available, particularly Santa Maria Laguna, where people are inclined towards in taking care of rabbit as their pet. It has the added benefit of producing methane, making it ideal for briquette production. These briquettes offer a sustainable and energy-efficient alternative to traditional wood fuel. Their use not only reduces deforestation but also improves air quality in urban areas.</a:t>
            </a:r>
          </a:p>
        </p:txBody>
      </p:sp>
      <p:sp>
        <p:nvSpPr>
          <p:cNvPr name="TextBox 10" id="10"/>
          <p:cNvSpPr txBox="true"/>
          <p:nvPr/>
        </p:nvSpPr>
        <p:spPr>
          <a:xfrm rot="0">
            <a:off x="1213909" y="7951316"/>
            <a:ext cx="16045391" cy="1883410"/>
          </a:xfrm>
          <a:prstGeom prst="rect">
            <a:avLst/>
          </a:prstGeom>
        </p:spPr>
        <p:txBody>
          <a:bodyPr anchor="t" rtlCol="false" tIns="0" lIns="0" bIns="0" rIns="0">
            <a:spAutoFit/>
          </a:bodyPr>
          <a:lstStyle/>
          <a:p>
            <a:pPr algn="ctr">
              <a:lnSpc>
                <a:spcPts val="2899"/>
              </a:lnSpc>
            </a:pPr>
            <a:r>
              <a:rPr lang="en-US" sz="2899">
                <a:solidFill>
                  <a:srgbClr val="000000"/>
                </a:solidFill>
                <a:latin typeface="Arial"/>
              </a:rPr>
              <a:t>Overall, briquettes produced from rabbit manure offer a mutually beneficial solution. They address environmental concerns by minimizing deforestation and pollution, while also providing a valuable and sustainable fuel source. Additionally, their production and use promote a circular bioeconomy, supporting rural-urban connections and minimizing waste while promoting the use of renewable bioresources.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1028700" y="541516"/>
            <a:ext cx="16425370" cy="1428392"/>
          </a:xfrm>
          <a:prstGeom prst="rect">
            <a:avLst/>
          </a:prstGeom>
        </p:spPr>
        <p:txBody>
          <a:bodyPr anchor="t" rtlCol="false" tIns="0" lIns="0" bIns="0" rIns="0">
            <a:spAutoFit/>
          </a:bodyPr>
          <a:lstStyle/>
          <a:p>
            <a:pPr algn="ctr">
              <a:lnSpc>
                <a:spcPts val="9360"/>
              </a:lnSpc>
            </a:pPr>
            <a:r>
              <a:rPr lang="en-US" sz="9360">
                <a:solidFill>
                  <a:srgbClr val="000000"/>
                </a:solidFill>
                <a:latin typeface="Arial Bold"/>
              </a:rPr>
              <a:t>Statement of the Problem</a:t>
            </a:r>
          </a:p>
        </p:txBody>
      </p:sp>
      <p:sp>
        <p:nvSpPr>
          <p:cNvPr name="Freeform 3" id="3"/>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328165" y="2598748"/>
            <a:ext cx="11721636" cy="881380"/>
          </a:xfrm>
          <a:prstGeom prst="rect">
            <a:avLst/>
          </a:prstGeom>
        </p:spPr>
        <p:txBody>
          <a:bodyPr anchor="t" rtlCol="false" tIns="0" lIns="0" bIns="0" rIns="0">
            <a:spAutoFit/>
          </a:bodyPr>
          <a:lstStyle/>
          <a:p>
            <a:pPr algn="l">
              <a:lnSpc>
                <a:spcPts val="3199"/>
              </a:lnSpc>
            </a:pPr>
            <a:r>
              <a:rPr lang="en-US" sz="3199">
                <a:solidFill>
                  <a:srgbClr val="000000"/>
                </a:solidFill>
                <a:latin typeface="Arial"/>
              </a:rPr>
              <a:t>This study specifically aims to discover the acceptability of rabbit manure as an alternative</a:t>
            </a:r>
            <a:r>
              <a:rPr lang="en-US" sz="3199">
                <a:solidFill>
                  <a:srgbClr val="000000"/>
                </a:solidFill>
                <a:latin typeface="Arial Bold"/>
              </a:rPr>
              <a:t> </a:t>
            </a:r>
            <a:r>
              <a:rPr lang="en-US" sz="3199">
                <a:solidFill>
                  <a:srgbClr val="000000"/>
                </a:solidFill>
                <a:latin typeface="Arial"/>
              </a:rPr>
              <a:t>briquette.</a:t>
            </a:r>
          </a:p>
        </p:txBody>
      </p:sp>
      <p:sp>
        <p:nvSpPr>
          <p:cNvPr name="TextBox 8" id="8"/>
          <p:cNvSpPr txBox="true"/>
          <p:nvPr/>
        </p:nvSpPr>
        <p:spPr>
          <a:xfrm rot="0">
            <a:off x="1328165" y="3891908"/>
            <a:ext cx="15357491" cy="2481580"/>
          </a:xfrm>
          <a:prstGeom prst="rect">
            <a:avLst/>
          </a:prstGeom>
        </p:spPr>
        <p:txBody>
          <a:bodyPr anchor="t" rtlCol="false" tIns="0" lIns="0" bIns="0" rIns="0">
            <a:spAutoFit/>
          </a:bodyPr>
          <a:lstStyle/>
          <a:p>
            <a:pPr algn="l">
              <a:lnSpc>
                <a:spcPts val="3199"/>
              </a:lnSpc>
            </a:pPr>
            <a:r>
              <a:rPr lang="en-US" sz="3199">
                <a:solidFill>
                  <a:srgbClr val="000000"/>
                </a:solidFill>
                <a:latin typeface="Arial"/>
              </a:rPr>
              <a:t>1. Does the quality of the briquette satisfy needs based on the following:</a:t>
            </a:r>
          </a:p>
          <a:p>
            <a:pPr algn="l">
              <a:lnSpc>
                <a:spcPts val="3199"/>
              </a:lnSpc>
            </a:pPr>
          </a:p>
          <a:p>
            <a:pPr algn="l">
              <a:lnSpc>
                <a:spcPts val="3199"/>
              </a:lnSpc>
            </a:pPr>
            <a:r>
              <a:rPr lang="en-US" sz="3199">
                <a:solidFill>
                  <a:srgbClr val="000000"/>
                </a:solidFill>
                <a:latin typeface="Arial"/>
              </a:rPr>
              <a:t>1.1   Flammability;</a:t>
            </a:r>
          </a:p>
          <a:p>
            <a:pPr algn="l">
              <a:lnSpc>
                <a:spcPts val="3199"/>
              </a:lnSpc>
            </a:pPr>
            <a:r>
              <a:rPr lang="en-US" sz="3199">
                <a:solidFill>
                  <a:srgbClr val="000000"/>
                </a:solidFill>
                <a:latin typeface="Arial"/>
              </a:rPr>
              <a:t>1.2   Duration; and</a:t>
            </a:r>
          </a:p>
          <a:p>
            <a:pPr algn="l">
              <a:lnSpc>
                <a:spcPts val="3199"/>
              </a:lnSpc>
            </a:pPr>
            <a:r>
              <a:rPr lang="en-US" sz="3199">
                <a:solidFill>
                  <a:srgbClr val="000000"/>
                </a:solidFill>
                <a:latin typeface="Arial"/>
              </a:rPr>
              <a:t>1.3   Ignition</a:t>
            </a:r>
          </a:p>
          <a:p>
            <a:pPr algn="l">
              <a:lnSpc>
                <a:spcPts val="3199"/>
              </a:lnSpc>
            </a:pPr>
          </a:p>
        </p:txBody>
      </p:sp>
      <p:sp>
        <p:nvSpPr>
          <p:cNvPr name="TextBox 9" id="9"/>
          <p:cNvSpPr txBox="true"/>
          <p:nvPr/>
        </p:nvSpPr>
        <p:spPr>
          <a:xfrm rot="0">
            <a:off x="1328165" y="6373487"/>
            <a:ext cx="15357491" cy="2081530"/>
          </a:xfrm>
          <a:prstGeom prst="rect">
            <a:avLst/>
          </a:prstGeom>
        </p:spPr>
        <p:txBody>
          <a:bodyPr anchor="t" rtlCol="false" tIns="0" lIns="0" bIns="0" rIns="0">
            <a:spAutoFit/>
          </a:bodyPr>
          <a:lstStyle/>
          <a:p>
            <a:pPr algn="l">
              <a:lnSpc>
                <a:spcPts val="3199"/>
              </a:lnSpc>
            </a:pPr>
            <a:r>
              <a:rPr lang="en-US" sz="3199">
                <a:solidFill>
                  <a:srgbClr val="000000"/>
                </a:solidFill>
                <a:latin typeface="Arial"/>
              </a:rPr>
              <a:t>2. Is the briquette any good based on the following properties:</a:t>
            </a:r>
          </a:p>
          <a:p>
            <a:pPr algn="l">
              <a:lnSpc>
                <a:spcPts val="3199"/>
              </a:lnSpc>
            </a:pPr>
          </a:p>
          <a:p>
            <a:pPr algn="l">
              <a:lnSpc>
                <a:spcPts val="3199"/>
              </a:lnSpc>
            </a:pPr>
            <a:r>
              <a:rPr lang="en-US" sz="3199">
                <a:solidFill>
                  <a:srgbClr val="000000"/>
                </a:solidFill>
                <a:latin typeface="Arial"/>
              </a:rPr>
              <a:t>2</a:t>
            </a:r>
            <a:r>
              <a:rPr lang="en-US" sz="3199">
                <a:solidFill>
                  <a:srgbClr val="000000"/>
                </a:solidFill>
                <a:latin typeface="Arial"/>
              </a:rPr>
              <a:t>.1   Odor; and</a:t>
            </a:r>
          </a:p>
          <a:p>
            <a:pPr algn="l">
              <a:lnSpc>
                <a:spcPts val="3199"/>
              </a:lnSpc>
            </a:pPr>
            <a:r>
              <a:rPr lang="en-US" sz="3199">
                <a:solidFill>
                  <a:srgbClr val="000000"/>
                </a:solidFill>
                <a:latin typeface="Arial"/>
              </a:rPr>
              <a:t>2</a:t>
            </a:r>
            <a:r>
              <a:rPr lang="en-US" sz="3199">
                <a:solidFill>
                  <a:srgbClr val="000000"/>
                </a:solidFill>
                <a:latin typeface="Arial"/>
              </a:rPr>
              <a:t>.2   Size</a:t>
            </a:r>
          </a:p>
          <a:p>
            <a:pPr algn="l">
              <a:lnSpc>
                <a:spcPts val="3199"/>
              </a:lnSpc>
            </a:pPr>
          </a:p>
        </p:txBody>
      </p:sp>
      <p:sp>
        <p:nvSpPr>
          <p:cNvPr name="TextBox 10" id="10"/>
          <p:cNvSpPr txBox="true"/>
          <p:nvPr/>
        </p:nvSpPr>
        <p:spPr>
          <a:xfrm rot="0">
            <a:off x="1328165" y="8388985"/>
            <a:ext cx="15357491" cy="1281430"/>
          </a:xfrm>
          <a:prstGeom prst="rect">
            <a:avLst/>
          </a:prstGeom>
        </p:spPr>
        <p:txBody>
          <a:bodyPr anchor="t" rtlCol="false" tIns="0" lIns="0" bIns="0" rIns="0">
            <a:spAutoFit/>
          </a:bodyPr>
          <a:lstStyle/>
          <a:p>
            <a:pPr algn="l">
              <a:lnSpc>
                <a:spcPts val="3199"/>
              </a:lnSpc>
            </a:pPr>
            <a:r>
              <a:rPr lang="en-US" sz="3199">
                <a:solidFill>
                  <a:srgbClr val="000000"/>
                </a:solidFill>
                <a:latin typeface="Arial"/>
              </a:rPr>
              <a:t>3. Is there any significant relationship between effectiveness and appearance of the briquette.</a:t>
            </a:r>
          </a:p>
          <a:p>
            <a:pPr algn="l">
              <a:lnSpc>
                <a:spcPts val="319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alphaModFix amt="72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569636">
            <a:off x="779619" y="-1881877"/>
            <a:ext cx="4096053" cy="7060062"/>
          </a:xfrm>
          <a:custGeom>
            <a:avLst/>
            <a:gdLst/>
            <a:ahLst/>
            <a:cxnLst/>
            <a:rect r="r" b="b" t="t" l="l"/>
            <a:pathLst>
              <a:path h="7060062" w="4096053">
                <a:moveTo>
                  <a:pt x="0" y="0"/>
                </a:moveTo>
                <a:lnTo>
                  <a:pt x="4096053" y="0"/>
                </a:lnTo>
                <a:lnTo>
                  <a:pt x="4096053" y="7060061"/>
                </a:lnTo>
                <a:lnTo>
                  <a:pt x="0" y="7060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909920" y="562809"/>
            <a:ext cx="16230600" cy="1656982"/>
          </a:xfrm>
          <a:prstGeom prst="rect">
            <a:avLst/>
          </a:prstGeom>
        </p:spPr>
        <p:txBody>
          <a:bodyPr anchor="t" rtlCol="false" tIns="0" lIns="0" bIns="0" rIns="0">
            <a:spAutoFit/>
          </a:bodyPr>
          <a:lstStyle/>
          <a:p>
            <a:pPr algn="ctr">
              <a:lnSpc>
                <a:spcPts val="10860"/>
              </a:lnSpc>
            </a:pPr>
            <a:r>
              <a:rPr lang="en-US" sz="10860">
                <a:solidFill>
                  <a:srgbClr val="000000"/>
                </a:solidFill>
                <a:latin typeface="Arial Bold"/>
              </a:rPr>
              <a:t>Methodology</a:t>
            </a:r>
          </a:p>
        </p:txBody>
      </p:sp>
      <p:sp>
        <p:nvSpPr>
          <p:cNvPr name="TextBox 7" id="7"/>
          <p:cNvSpPr txBox="true"/>
          <p:nvPr/>
        </p:nvSpPr>
        <p:spPr>
          <a:xfrm rot="0">
            <a:off x="1734652" y="4172257"/>
            <a:ext cx="13631092" cy="3498850"/>
          </a:xfrm>
          <a:prstGeom prst="rect">
            <a:avLst/>
          </a:prstGeom>
        </p:spPr>
        <p:txBody>
          <a:bodyPr anchor="t" rtlCol="false" tIns="0" lIns="0" bIns="0" rIns="0">
            <a:spAutoFit/>
          </a:bodyPr>
          <a:lstStyle/>
          <a:p>
            <a:pPr algn="l" marL="863595" indent="-431797" lvl="1">
              <a:lnSpc>
                <a:spcPts val="3999"/>
              </a:lnSpc>
              <a:buFont typeface="Arial"/>
              <a:buChar char="•"/>
            </a:pPr>
            <a:r>
              <a:rPr lang="en-US" sz="3999">
                <a:solidFill>
                  <a:srgbClr val="000000"/>
                </a:solidFill>
                <a:latin typeface="Arial"/>
              </a:rPr>
              <a:t>Collection of Rabbit Manure</a:t>
            </a:r>
          </a:p>
          <a:p>
            <a:pPr algn="l" marL="863595" indent="-431797" lvl="1">
              <a:lnSpc>
                <a:spcPts val="3999"/>
              </a:lnSpc>
              <a:buFont typeface="Arial"/>
              <a:buChar char="•"/>
            </a:pPr>
            <a:r>
              <a:rPr lang="en-US" sz="3999">
                <a:solidFill>
                  <a:srgbClr val="000000"/>
                </a:solidFill>
                <a:latin typeface="Arial"/>
              </a:rPr>
              <a:t>Drying of Rabbit Manure</a:t>
            </a:r>
          </a:p>
          <a:p>
            <a:pPr algn="l" marL="863595" indent="-431797" lvl="1">
              <a:lnSpc>
                <a:spcPts val="3999"/>
              </a:lnSpc>
              <a:buFont typeface="Arial"/>
              <a:buChar char="•"/>
            </a:pPr>
            <a:r>
              <a:rPr lang="en-US" sz="3999">
                <a:solidFill>
                  <a:srgbClr val="000000"/>
                </a:solidFill>
                <a:latin typeface="Arial"/>
              </a:rPr>
              <a:t>Sifting the Rabbit Manure</a:t>
            </a:r>
          </a:p>
          <a:p>
            <a:pPr algn="l" marL="863595" indent="-431797" lvl="1">
              <a:lnSpc>
                <a:spcPts val="3999"/>
              </a:lnSpc>
              <a:buFont typeface="Arial"/>
              <a:buChar char="•"/>
            </a:pPr>
            <a:r>
              <a:rPr lang="en-US" sz="3999">
                <a:solidFill>
                  <a:srgbClr val="000000"/>
                </a:solidFill>
                <a:latin typeface="Arial"/>
              </a:rPr>
              <a:t>Pulverize the Rabbit Manure</a:t>
            </a:r>
          </a:p>
          <a:p>
            <a:pPr algn="l" marL="863595" indent="-431797" lvl="1">
              <a:lnSpc>
                <a:spcPts val="3999"/>
              </a:lnSpc>
              <a:buFont typeface="Arial"/>
              <a:buChar char="•"/>
            </a:pPr>
            <a:r>
              <a:rPr lang="en-US" sz="3999">
                <a:solidFill>
                  <a:srgbClr val="000000"/>
                </a:solidFill>
                <a:latin typeface="Arial"/>
              </a:rPr>
              <a:t>Molding the Rabbit Manure</a:t>
            </a:r>
          </a:p>
          <a:p>
            <a:pPr algn="l" marL="863595" indent="-431797" lvl="1">
              <a:lnSpc>
                <a:spcPts val="3999"/>
              </a:lnSpc>
              <a:buFont typeface="Arial"/>
              <a:buChar char="•"/>
            </a:pPr>
            <a:r>
              <a:rPr lang="en-US" sz="3999">
                <a:solidFill>
                  <a:srgbClr val="000000"/>
                </a:solidFill>
                <a:latin typeface="Arial"/>
              </a:rPr>
              <a:t>Drying the Briquette </a:t>
            </a:r>
          </a:p>
          <a:p>
            <a:pPr algn="l">
              <a:lnSpc>
                <a:spcPts val="3000"/>
              </a:lnSpc>
            </a:pPr>
          </a:p>
        </p:txBody>
      </p:sp>
      <p:sp>
        <p:nvSpPr>
          <p:cNvPr name="TextBox 8" id="8"/>
          <p:cNvSpPr txBox="true"/>
          <p:nvPr/>
        </p:nvSpPr>
        <p:spPr>
          <a:xfrm rot="0">
            <a:off x="1328165" y="2848828"/>
            <a:ext cx="7697054" cy="676274"/>
          </a:xfrm>
          <a:prstGeom prst="rect">
            <a:avLst/>
          </a:prstGeom>
        </p:spPr>
        <p:txBody>
          <a:bodyPr anchor="t" rtlCol="false" tIns="0" lIns="0" bIns="0" rIns="0">
            <a:spAutoFit/>
          </a:bodyPr>
          <a:lstStyle/>
          <a:p>
            <a:pPr algn="l">
              <a:lnSpc>
                <a:spcPts val="4499"/>
              </a:lnSpc>
            </a:pPr>
            <a:r>
              <a:rPr lang="en-US" sz="4499">
                <a:solidFill>
                  <a:srgbClr val="000000"/>
                </a:solidFill>
                <a:latin typeface="Arial"/>
              </a:rPr>
              <a:t>Creation of Briquette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alphaModFix amt="18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295825" y="562809"/>
            <a:ext cx="11696350" cy="1553482"/>
          </a:xfrm>
          <a:prstGeom prst="rect">
            <a:avLst/>
          </a:prstGeom>
        </p:spPr>
        <p:txBody>
          <a:bodyPr anchor="t" rtlCol="false" tIns="0" lIns="0" bIns="0" rIns="0">
            <a:spAutoFit/>
          </a:bodyPr>
          <a:lstStyle/>
          <a:p>
            <a:pPr algn="ctr">
              <a:lnSpc>
                <a:spcPts val="10160"/>
              </a:lnSpc>
            </a:pPr>
            <a:r>
              <a:rPr lang="en-US" sz="10160">
                <a:solidFill>
                  <a:srgbClr val="000000"/>
                </a:solidFill>
                <a:latin typeface="Arial Bold"/>
              </a:rPr>
              <a:t>Results</a:t>
            </a:r>
          </a:p>
        </p:txBody>
      </p:sp>
      <p:sp>
        <p:nvSpPr>
          <p:cNvPr name="TextBox 7" id="7"/>
          <p:cNvSpPr txBox="true"/>
          <p:nvPr/>
        </p:nvSpPr>
        <p:spPr>
          <a:xfrm rot="0">
            <a:off x="590945" y="2619375"/>
            <a:ext cx="16668355" cy="2279650"/>
          </a:xfrm>
          <a:prstGeom prst="rect">
            <a:avLst/>
          </a:prstGeom>
        </p:spPr>
        <p:txBody>
          <a:bodyPr anchor="t" rtlCol="false" tIns="0" lIns="0" bIns="0" rIns="0">
            <a:spAutoFit/>
          </a:bodyPr>
          <a:lstStyle/>
          <a:p>
            <a:pPr algn="l">
              <a:lnSpc>
                <a:spcPts val="3499"/>
              </a:lnSpc>
            </a:pPr>
            <a:r>
              <a:rPr lang="en-US" sz="3499">
                <a:solidFill>
                  <a:srgbClr val="000000"/>
                </a:solidFill>
                <a:latin typeface="Arial"/>
              </a:rPr>
              <a:t>As the null hypothesis indicates, which was failed to be rejected, there was a significant difference between the effectiveness and appearance of the briquette out of rabbit manure. Breaking it down, the following were findings drawn out from the study:</a:t>
            </a:r>
          </a:p>
          <a:p>
            <a:pPr algn="l">
              <a:lnSpc>
                <a:spcPts val="3499"/>
              </a:lnSpc>
            </a:pPr>
          </a:p>
        </p:txBody>
      </p:sp>
      <p:sp>
        <p:nvSpPr>
          <p:cNvPr name="TextBox 8" id="8"/>
          <p:cNvSpPr txBox="true"/>
          <p:nvPr/>
        </p:nvSpPr>
        <p:spPr>
          <a:xfrm rot="0">
            <a:off x="1328165" y="4899025"/>
            <a:ext cx="16512014" cy="4428490"/>
          </a:xfrm>
          <a:prstGeom prst="rect">
            <a:avLst/>
          </a:prstGeom>
        </p:spPr>
        <p:txBody>
          <a:bodyPr anchor="t" rtlCol="false" tIns="0" lIns="0" bIns="0" rIns="0">
            <a:spAutoFit/>
          </a:bodyPr>
          <a:lstStyle/>
          <a:p>
            <a:pPr algn="l">
              <a:lnSpc>
                <a:spcPts val="3499"/>
              </a:lnSpc>
            </a:pPr>
            <a:r>
              <a:rPr lang="en-US" sz="3499">
                <a:solidFill>
                  <a:srgbClr val="000000"/>
                </a:solidFill>
                <a:latin typeface="Arial"/>
              </a:rPr>
              <a:t> 1.  The texture of the odor of the briquette pleased the respondents as all of them strongly agreed that it was odorless. </a:t>
            </a:r>
          </a:p>
          <a:p>
            <a:pPr algn="l">
              <a:lnSpc>
                <a:spcPts val="3499"/>
              </a:lnSpc>
            </a:pPr>
          </a:p>
          <a:p>
            <a:pPr algn="l">
              <a:lnSpc>
                <a:spcPts val="3499"/>
              </a:lnSpc>
            </a:pPr>
            <a:r>
              <a:rPr lang="en-US" sz="3499">
                <a:solidFill>
                  <a:srgbClr val="000000"/>
                </a:solidFill>
                <a:latin typeface="Arial"/>
              </a:rPr>
              <a:t> 2. For the duration of the fire, it was also satisfactory from the degree of agreeableness of the respondents.</a:t>
            </a:r>
          </a:p>
          <a:p>
            <a:pPr algn="l">
              <a:lnSpc>
                <a:spcPts val="3499"/>
              </a:lnSpc>
            </a:pPr>
          </a:p>
          <a:p>
            <a:pPr algn="l">
              <a:lnSpc>
                <a:spcPts val="3499"/>
              </a:lnSpc>
            </a:pPr>
            <a:r>
              <a:rPr lang="en-US" sz="3499">
                <a:solidFill>
                  <a:srgbClr val="000000"/>
                </a:solidFill>
                <a:latin typeface="Arial"/>
              </a:rPr>
              <a:t> 3. The flammability of the briquette also pleased the respondents as all of them strongly agreed that the flame is continuous when it ignite, and it is enough to cook food. </a:t>
            </a:r>
          </a:p>
          <a:p>
            <a:pPr algn="l">
              <a:lnSpc>
                <a:spcPts val="319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4905173" y="581180"/>
            <a:ext cx="8496705" cy="1382674"/>
          </a:xfrm>
          <a:prstGeom prst="rect">
            <a:avLst/>
          </a:prstGeom>
        </p:spPr>
        <p:txBody>
          <a:bodyPr anchor="t" rtlCol="false" tIns="0" lIns="0" bIns="0" rIns="0">
            <a:spAutoFit/>
          </a:bodyPr>
          <a:lstStyle/>
          <a:p>
            <a:pPr algn="ctr">
              <a:lnSpc>
                <a:spcPts val="9060"/>
              </a:lnSpc>
            </a:pPr>
            <a:r>
              <a:rPr lang="en-US" sz="9060">
                <a:solidFill>
                  <a:srgbClr val="000000"/>
                </a:solidFill>
                <a:latin typeface="Arial Bold"/>
              </a:rPr>
              <a:t>Conclusions</a:t>
            </a:r>
          </a:p>
        </p:txBody>
      </p:sp>
      <p:sp>
        <p:nvSpPr>
          <p:cNvPr name="Freeform 3" id="3"/>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283500" y="-1813190"/>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432817" y="2286000"/>
            <a:ext cx="17422366" cy="7177285"/>
          </a:xfrm>
          <a:prstGeom prst="rect">
            <a:avLst/>
          </a:prstGeom>
        </p:spPr>
        <p:txBody>
          <a:bodyPr anchor="t" rtlCol="false" tIns="0" lIns="0" bIns="0" rIns="0">
            <a:spAutoFit/>
          </a:bodyPr>
          <a:lstStyle/>
          <a:p>
            <a:pPr algn="ctr">
              <a:lnSpc>
                <a:spcPts val="3770"/>
              </a:lnSpc>
            </a:pPr>
            <a:r>
              <a:rPr lang="en-US" sz="3770">
                <a:solidFill>
                  <a:srgbClr val="000000"/>
                </a:solidFill>
                <a:latin typeface="Arial"/>
              </a:rPr>
              <a:t>Based on the findings, the researchers were able to conclude that the effectiveness of the briquette made of rabbit manure enhanced with sawdust was satisfactory as they strongly agreed to the positive characteristics of the product. </a:t>
            </a:r>
          </a:p>
          <a:p>
            <a:pPr algn="ctr">
              <a:lnSpc>
                <a:spcPts val="3770"/>
              </a:lnSpc>
            </a:pPr>
          </a:p>
          <a:p>
            <a:pPr algn="ctr">
              <a:lnSpc>
                <a:spcPts val="3770"/>
              </a:lnSpc>
            </a:pPr>
            <a:r>
              <a:rPr lang="en-US" sz="3770">
                <a:solidFill>
                  <a:srgbClr val="000000"/>
                </a:solidFill>
                <a:latin typeface="Arial"/>
              </a:rPr>
              <a:t> In addition, the appearance of the briquette out of rabbit manure enhanced with sawdust is commendable as it was much more appealing than the existing one with regards to the respondents’ answer to the questionnaire. </a:t>
            </a:r>
          </a:p>
          <a:p>
            <a:pPr algn="ctr">
              <a:lnSpc>
                <a:spcPts val="3770"/>
              </a:lnSpc>
            </a:pPr>
          </a:p>
          <a:p>
            <a:pPr algn="ctr">
              <a:lnSpc>
                <a:spcPts val="3770"/>
              </a:lnSpc>
            </a:pPr>
            <a:r>
              <a:rPr lang="en-US" sz="3770">
                <a:solidFill>
                  <a:srgbClr val="000000"/>
                </a:solidFill>
                <a:latin typeface="Arial"/>
              </a:rPr>
              <a:t> Furthermore, according to the survey responses gathered by the researchers, the odor of the briquette is praiseworthy. Some of them said that it has a nice scent that makes them think of being eco-friendly. </a:t>
            </a:r>
          </a:p>
          <a:p>
            <a:pPr algn="ctr">
              <a:lnSpc>
                <a:spcPts val="3770"/>
              </a:lnSpc>
            </a:pPr>
          </a:p>
          <a:p>
            <a:pPr algn="ctr">
              <a:lnSpc>
                <a:spcPts val="3770"/>
              </a:lnSpc>
            </a:pPr>
            <a:r>
              <a:rPr lang="en-US" sz="3770">
                <a:solidFill>
                  <a:srgbClr val="000000"/>
                </a:solidFill>
                <a:latin typeface="Arial"/>
              </a:rPr>
              <a:t> Also, there was a significant difference between its effectiveness and appearance. </a:t>
            </a:r>
          </a:p>
          <a:p>
            <a:pPr algn="ctr">
              <a:lnSpc>
                <a:spcPts val="337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1328165" y="900193"/>
            <a:ext cx="16316665" cy="1382674"/>
          </a:xfrm>
          <a:prstGeom prst="rect">
            <a:avLst/>
          </a:prstGeom>
        </p:spPr>
        <p:txBody>
          <a:bodyPr anchor="t" rtlCol="false" tIns="0" lIns="0" bIns="0" rIns="0">
            <a:spAutoFit/>
          </a:bodyPr>
          <a:lstStyle/>
          <a:p>
            <a:pPr algn="ctr">
              <a:lnSpc>
                <a:spcPts val="9060"/>
              </a:lnSpc>
            </a:pPr>
            <a:r>
              <a:rPr lang="en-US" sz="9060">
                <a:solidFill>
                  <a:srgbClr val="000000"/>
                </a:solidFill>
                <a:latin typeface="Arial Bold"/>
              </a:rPr>
              <a:t>Story Board / Product Made</a:t>
            </a:r>
          </a:p>
        </p:txBody>
      </p:sp>
      <p:sp>
        <p:nvSpPr>
          <p:cNvPr name="Freeform 3" id="3"/>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1596766" y="-165684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328165" y="2926802"/>
            <a:ext cx="3262731" cy="326273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54575" y="0"/>
                  </a:moveTo>
                  <a:lnTo>
                    <a:pt x="758225" y="0"/>
                  </a:lnTo>
                  <a:cubicBezTo>
                    <a:pt x="772699" y="0"/>
                    <a:pt x="786580" y="5750"/>
                    <a:pt x="796815" y="15985"/>
                  </a:cubicBezTo>
                  <a:cubicBezTo>
                    <a:pt x="807050" y="26220"/>
                    <a:pt x="812800" y="40101"/>
                    <a:pt x="812800" y="54575"/>
                  </a:cubicBezTo>
                  <a:lnTo>
                    <a:pt x="812800" y="758225"/>
                  </a:lnTo>
                  <a:cubicBezTo>
                    <a:pt x="812800" y="772699"/>
                    <a:pt x="807050" y="786580"/>
                    <a:pt x="796815" y="796815"/>
                  </a:cubicBezTo>
                  <a:cubicBezTo>
                    <a:pt x="786580" y="807050"/>
                    <a:pt x="772699" y="812800"/>
                    <a:pt x="758225" y="812800"/>
                  </a:cubicBezTo>
                  <a:lnTo>
                    <a:pt x="54575" y="812800"/>
                  </a:lnTo>
                  <a:cubicBezTo>
                    <a:pt x="40101" y="812800"/>
                    <a:pt x="26220" y="807050"/>
                    <a:pt x="15985" y="796815"/>
                  </a:cubicBezTo>
                  <a:cubicBezTo>
                    <a:pt x="5750" y="786580"/>
                    <a:pt x="0" y="772699"/>
                    <a:pt x="0" y="758225"/>
                  </a:cubicBezTo>
                  <a:lnTo>
                    <a:pt x="0" y="54575"/>
                  </a:lnTo>
                  <a:cubicBezTo>
                    <a:pt x="0" y="40101"/>
                    <a:pt x="5750" y="26220"/>
                    <a:pt x="15985" y="15985"/>
                  </a:cubicBezTo>
                  <a:cubicBezTo>
                    <a:pt x="26220" y="5750"/>
                    <a:pt x="40101" y="0"/>
                    <a:pt x="54575" y="0"/>
                  </a:cubicBezTo>
                  <a:close/>
                </a:path>
              </a:pathLst>
            </a:custGeom>
            <a:blipFill>
              <a:blip r:embed="rId8"/>
              <a:stretch>
                <a:fillRect l="0" t="-16666" r="0" b="-16666"/>
              </a:stretch>
            </a:blipFill>
          </p:spPr>
        </p:sp>
      </p:grpSp>
      <p:grpSp>
        <p:nvGrpSpPr>
          <p:cNvPr name="Group 9" id="9"/>
          <p:cNvGrpSpPr/>
          <p:nvPr/>
        </p:nvGrpSpPr>
        <p:grpSpPr>
          <a:xfrm rot="0">
            <a:off x="5576702" y="2926802"/>
            <a:ext cx="3262731" cy="326273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54575" y="0"/>
                  </a:moveTo>
                  <a:lnTo>
                    <a:pt x="758225" y="0"/>
                  </a:lnTo>
                  <a:cubicBezTo>
                    <a:pt x="772699" y="0"/>
                    <a:pt x="786580" y="5750"/>
                    <a:pt x="796815" y="15985"/>
                  </a:cubicBezTo>
                  <a:cubicBezTo>
                    <a:pt x="807050" y="26220"/>
                    <a:pt x="812800" y="40101"/>
                    <a:pt x="812800" y="54575"/>
                  </a:cubicBezTo>
                  <a:lnTo>
                    <a:pt x="812800" y="758225"/>
                  </a:lnTo>
                  <a:cubicBezTo>
                    <a:pt x="812800" y="772699"/>
                    <a:pt x="807050" y="786580"/>
                    <a:pt x="796815" y="796815"/>
                  </a:cubicBezTo>
                  <a:cubicBezTo>
                    <a:pt x="786580" y="807050"/>
                    <a:pt x="772699" y="812800"/>
                    <a:pt x="758225" y="812800"/>
                  </a:cubicBezTo>
                  <a:lnTo>
                    <a:pt x="54575" y="812800"/>
                  </a:lnTo>
                  <a:cubicBezTo>
                    <a:pt x="40101" y="812800"/>
                    <a:pt x="26220" y="807050"/>
                    <a:pt x="15985" y="796815"/>
                  </a:cubicBezTo>
                  <a:cubicBezTo>
                    <a:pt x="5750" y="786580"/>
                    <a:pt x="0" y="772699"/>
                    <a:pt x="0" y="758225"/>
                  </a:cubicBezTo>
                  <a:lnTo>
                    <a:pt x="0" y="54575"/>
                  </a:lnTo>
                  <a:cubicBezTo>
                    <a:pt x="0" y="40101"/>
                    <a:pt x="5750" y="26220"/>
                    <a:pt x="15985" y="15985"/>
                  </a:cubicBezTo>
                  <a:cubicBezTo>
                    <a:pt x="26220" y="5750"/>
                    <a:pt x="40101" y="0"/>
                    <a:pt x="54575" y="0"/>
                  </a:cubicBezTo>
                  <a:close/>
                </a:path>
              </a:pathLst>
            </a:custGeom>
            <a:blipFill>
              <a:blip r:embed="rId9"/>
              <a:stretch>
                <a:fillRect l="0" t="-16666" r="0" b="-16666"/>
              </a:stretch>
            </a:blipFill>
          </p:spPr>
        </p:sp>
      </p:grpSp>
      <p:grpSp>
        <p:nvGrpSpPr>
          <p:cNvPr name="Group 11" id="11"/>
          <p:cNvGrpSpPr/>
          <p:nvPr/>
        </p:nvGrpSpPr>
        <p:grpSpPr>
          <a:xfrm rot="0">
            <a:off x="9825239" y="2926802"/>
            <a:ext cx="3262731" cy="326273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54575" y="0"/>
                  </a:moveTo>
                  <a:lnTo>
                    <a:pt x="758225" y="0"/>
                  </a:lnTo>
                  <a:cubicBezTo>
                    <a:pt x="772699" y="0"/>
                    <a:pt x="786580" y="5750"/>
                    <a:pt x="796815" y="15985"/>
                  </a:cubicBezTo>
                  <a:cubicBezTo>
                    <a:pt x="807050" y="26220"/>
                    <a:pt x="812800" y="40101"/>
                    <a:pt x="812800" y="54575"/>
                  </a:cubicBezTo>
                  <a:lnTo>
                    <a:pt x="812800" y="758225"/>
                  </a:lnTo>
                  <a:cubicBezTo>
                    <a:pt x="812800" y="772699"/>
                    <a:pt x="807050" y="786580"/>
                    <a:pt x="796815" y="796815"/>
                  </a:cubicBezTo>
                  <a:cubicBezTo>
                    <a:pt x="786580" y="807050"/>
                    <a:pt x="772699" y="812800"/>
                    <a:pt x="758225" y="812800"/>
                  </a:cubicBezTo>
                  <a:lnTo>
                    <a:pt x="54575" y="812800"/>
                  </a:lnTo>
                  <a:cubicBezTo>
                    <a:pt x="40101" y="812800"/>
                    <a:pt x="26220" y="807050"/>
                    <a:pt x="15985" y="796815"/>
                  </a:cubicBezTo>
                  <a:cubicBezTo>
                    <a:pt x="5750" y="786580"/>
                    <a:pt x="0" y="772699"/>
                    <a:pt x="0" y="758225"/>
                  </a:cubicBezTo>
                  <a:lnTo>
                    <a:pt x="0" y="54575"/>
                  </a:lnTo>
                  <a:cubicBezTo>
                    <a:pt x="0" y="40101"/>
                    <a:pt x="5750" y="26220"/>
                    <a:pt x="15985" y="15985"/>
                  </a:cubicBezTo>
                  <a:cubicBezTo>
                    <a:pt x="26220" y="5750"/>
                    <a:pt x="40101" y="0"/>
                    <a:pt x="54575" y="0"/>
                  </a:cubicBezTo>
                  <a:close/>
                </a:path>
              </a:pathLst>
            </a:custGeom>
            <a:blipFill>
              <a:blip r:embed="rId10"/>
              <a:stretch>
                <a:fillRect l="0" t="-16666" r="0" b="-16666"/>
              </a:stretch>
            </a:blipFill>
          </p:spPr>
        </p:sp>
      </p:grpSp>
      <p:grpSp>
        <p:nvGrpSpPr>
          <p:cNvPr name="Group 13" id="13"/>
          <p:cNvGrpSpPr/>
          <p:nvPr/>
        </p:nvGrpSpPr>
        <p:grpSpPr>
          <a:xfrm rot="0">
            <a:off x="14073775" y="2926802"/>
            <a:ext cx="3262731" cy="326273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54575" y="0"/>
                  </a:moveTo>
                  <a:lnTo>
                    <a:pt x="758225" y="0"/>
                  </a:lnTo>
                  <a:cubicBezTo>
                    <a:pt x="772699" y="0"/>
                    <a:pt x="786580" y="5750"/>
                    <a:pt x="796815" y="15985"/>
                  </a:cubicBezTo>
                  <a:cubicBezTo>
                    <a:pt x="807050" y="26220"/>
                    <a:pt x="812800" y="40101"/>
                    <a:pt x="812800" y="54575"/>
                  </a:cubicBezTo>
                  <a:lnTo>
                    <a:pt x="812800" y="758225"/>
                  </a:lnTo>
                  <a:cubicBezTo>
                    <a:pt x="812800" y="772699"/>
                    <a:pt x="807050" y="786580"/>
                    <a:pt x="796815" y="796815"/>
                  </a:cubicBezTo>
                  <a:cubicBezTo>
                    <a:pt x="786580" y="807050"/>
                    <a:pt x="772699" y="812800"/>
                    <a:pt x="758225" y="812800"/>
                  </a:cubicBezTo>
                  <a:lnTo>
                    <a:pt x="54575" y="812800"/>
                  </a:lnTo>
                  <a:cubicBezTo>
                    <a:pt x="40101" y="812800"/>
                    <a:pt x="26220" y="807050"/>
                    <a:pt x="15985" y="796815"/>
                  </a:cubicBezTo>
                  <a:cubicBezTo>
                    <a:pt x="5750" y="786580"/>
                    <a:pt x="0" y="772699"/>
                    <a:pt x="0" y="758225"/>
                  </a:cubicBezTo>
                  <a:lnTo>
                    <a:pt x="0" y="54575"/>
                  </a:lnTo>
                  <a:cubicBezTo>
                    <a:pt x="0" y="40101"/>
                    <a:pt x="5750" y="26220"/>
                    <a:pt x="15985" y="15985"/>
                  </a:cubicBezTo>
                  <a:cubicBezTo>
                    <a:pt x="26220" y="5750"/>
                    <a:pt x="40101" y="0"/>
                    <a:pt x="54575" y="0"/>
                  </a:cubicBezTo>
                  <a:close/>
                </a:path>
              </a:pathLst>
            </a:custGeom>
            <a:blipFill>
              <a:blip r:embed="rId11"/>
              <a:stretch>
                <a:fillRect l="0" t="-16666" r="0" b="-16666"/>
              </a:stretch>
            </a:blipFill>
          </p:spPr>
        </p:sp>
      </p:grpSp>
      <p:grpSp>
        <p:nvGrpSpPr>
          <p:cNvPr name="Group 15" id="15"/>
          <p:cNvGrpSpPr/>
          <p:nvPr/>
        </p:nvGrpSpPr>
        <p:grpSpPr>
          <a:xfrm rot="0">
            <a:off x="1328165" y="6612511"/>
            <a:ext cx="3262731" cy="326273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54575" y="0"/>
                  </a:moveTo>
                  <a:lnTo>
                    <a:pt x="758225" y="0"/>
                  </a:lnTo>
                  <a:cubicBezTo>
                    <a:pt x="772699" y="0"/>
                    <a:pt x="786580" y="5750"/>
                    <a:pt x="796815" y="15985"/>
                  </a:cubicBezTo>
                  <a:cubicBezTo>
                    <a:pt x="807050" y="26220"/>
                    <a:pt x="812800" y="40101"/>
                    <a:pt x="812800" y="54575"/>
                  </a:cubicBezTo>
                  <a:lnTo>
                    <a:pt x="812800" y="758225"/>
                  </a:lnTo>
                  <a:cubicBezTo>
                    <a:pt x="812800" y="772699"/>
                    <a:pt x="807050" y="786580"/>
                    <a:pt x="796815" y="796815"/>
                  </a:cubicBezTo>
                  <a:cubicBezTo>
                    <a:pt x="786580" y="807050"/>
                    <a:pt x="772699" y="812800"/>
                    <a:pt x="758225" y="812800"/>
                  </a:cubicBezTo>
                  <a:lnTo>
                    <a:pt x="54575" y="812800"/>
                  </a:lnTo>
                  <a:cubicBezTo>
                    <a:pt x="40101" y="812800"/>
                    <a:pt x="26220" y="807050"/>
                    <a:pt x="15985" y="796815"/>
                  </a:cubicBezTo>
                  <a:cubicBezTo>
                    <a:pt x="5750" y="786580"/>
                    <a:pt x="0" y="772699"/>
                    <a:pt x="0" y="758225"/>
                  </a:cubicBezTo>
                  <a:lnTo>
                    <a:pt x="0" y="54575"/>
                  </a:lnTo>
                  <a:cubicBezTo>
                    <a:pt x="0" y="40101"/>
                    <a:pt x="5750" y="26220"/>
                    <a:pt x="15985" y="15985"/>
                  </a:cubicBezTo>
                  <a:cubicBezTo>
                    <a:pt x="26220" y="5750"/>
                    <a:pt x="40101" y="0"/>
                    <a:pt x="54575" y="0"/>
                  </a:cubicBezTo>
                  <a:close/>
                </a:path>
              </a:pathLst>
            </a:custGeom>
            <a:blipFill>
              <a:blip r:embed="rId12"/>
              <a:stretch>
                <a:fillRect l="0" t="-16666" r="0" b="-16666"/>
              </a:stretch>
            </a:blipFill>
          </p:spPr>
        </p:sp>
      </p:grpSp>
      <p:grpSp>
        <p:nvGrpSpPr>
          <p:cNvPr name="Group 17" id="17"/>
          <p:cNvGrpSpPr/>
          <p:nvPr/>
        </p:nvGrpSpPr>
        <p:grpSpPr>
          <a:xfrm rot="0">
            <a:off x="5576702" y="6612511"/>
            <a:ext cx="3262731" cy="326273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54575" y="0"/>
                  </a:moveTo>
                  <a:lnTo>
                    <a:pt x="758225" y="0"/>
                  </a:lnTo>
                  <a:cubicBezTo>
                    <a:pt x="772699" y="0"/>
                    <a:pt x="786580" y="5750"/>
                    <a:pt x="796815" y="15985"/>
                  </a:cubicBezTo>
                  <a:cubicBezTo>
                    <a:pt x="807050" y="26220"/>
                    <a:pt x="812800" y="40101"/>
                    <a:pt x="812800" y="54575"/>
                  </a:cubicBezTo>
                  <a:lnTo>
                    <a:pt x="812800" y="758225"/>
                  </a:lnTo>
                  <a:cubicBezTo>
                    <a:pt x="812800" y="772699"/>
                    <a:pt x="807050" y="786580"/>
                    <a:pt x="796815" y="796815"/>
                  </a:cubicBezTo>
                  <a:cubicBezTo>
                    <a:pt x="786580" y="807050"/>
                    <a:pt x="772699" y="812800"/>
                    <a:pt x="758225" y="812800"/>
                  </a:cubicBezTo>
                  <a:lnTo>
                    <a:pt x="54575" y="812800"/>
                  </a:lnTo>
                  <a:cubicBezTo>
                    <a:pt x="40101" y="812800"/>
                    <a:pt x="26220" y="807050"/>
                    <a:pt x="15985" y="796815"/>
                  </a:cubicBezTo>
                  <a:cubicBezTo>
                    <a:pt x="5750" y="786580"/>
                    <a:pt x="0" y="772699"/>
                    <a:pt x="0" y="758225"/>
                  </a:cubicBezTo>
                  <a:lnTo>
                    <a:pt x="0" y="54575"/>
                  </a:lnTo>
                  <a:cubicBezTo>
                    <a:pt x="0" y="40101"/>
                    <a:pt x="5750" y="26220"/>
                    <a:pt x="15985" y="15985"/>
                  </a:cubicBezTo>
                  <a:cubicBezTo>
                    <a:pt x="26220" y="5750"/>
                    <a:pt x="40101" y="0"/>
                    <a:pt x="54575" y="0"/>
                  </a:cubicBezTo>
                  <a:close/>
                </a:path>
              </a:pathLst>
            </a:custGeom>
            <a:blipFill>
              <a:blip r:embed="rId13"/>
              <a:stretch>
                <a:fillRect l="0" t="-16666" r="0" b="-16666"/>
              </a:stretch>
            </a:blipFill>
          </p:spPr>
        </p:sp>
      </p:grpSp>
      <p:grpSp>
        <p:nvGrpSpPr>
          <p:cNvPr name="Group 19" id="19"/>
          <p:cNvGrpSpPr/>
          <p:nvPr/>
        </p:nvGrpSpPr>
        <p:grpSpPr>
          <a:xfrm rot="0">
            <a:off x="9825239" y="6612511"/>
            <a:ext cx="3262731" cy="326273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54575" y="0"/>
                  </a:moveTo>
                  <a:lnTo>
                    <a:pt x="758225" y="0"/>
                  </a:lnTo>
                  <a:cubicBezTo>
                    <a:pt x="772699" y="0"/>
                    <a:pt x="786580" y="5750"/>
                    <a:pt x="796815" y="15985"/>
                  </a:cubicBezTo>
                  <a:cubicBezTo>
                    <a:pt x="807050" y="26220"/>
                    <a:pt x="812800" y="40101"/>
                    <a:pt x="812800" y="54575"/>
                  </a:cubicBezTo>
                  <a:lnTo>
                    <a:pt x="812800" y="758225"/>
                  </a:lnTo>
                  <a:cubicBezTo>
                    <a:pt x="812800" y="772699"/>
                    <a:pt x="807050" y="786580"/>
                    <a:pt x="796815" y="796815"/>
                  </a:cubicBezTo>
                  <a:cubicBezTo>
                    <a:pt x="786580" y="807050"/>
                    <a:pt x="772699" y="812800"/>
                    <a:pt x="758225" y="812800"/>
                  </a:cubicBezTo>
                  <a:lnTo>
                    <a:pt x="54575" y="812800"/>
                  </a:lnTo>
                  <a:cubicBezTo>
                    <a:pt x="40101" y="812800"/>
                    <a:pt x="26220" y="807050"/>
                    <a:pt x="15985" y="796815"/>
                  </a:cubicBezTo>
                  <a:cubicBezTo>
                    <a:pt x="5750" y="786580"/>
                    <a:pt x="0" y="772699"/>
                    <a:pt x="0" y="758225"/>
                  </a:cubicBezTo>
                  <a:lnTo>
                    <a:pt x="0" y="54575"/>
                  </a:lnTo>
                  <a:cubicBezTo>
                    <a:pt x="0" y="40101"/>
                    <a:pt x="5750" y="26220"/>
                    <a:pt x="15985" y="15985"/>
                  </a:cubicBezTo>
                  <a:cubicBezTo>
                    <a:pt x="26220" y="5750"/>
                    <a:pt x="40101" y="0"/>
                    <a:pt x="54575" y="0"/>
                  </a:cubicBezTo>
                  <a:close/>
                </a:path>
              </a:pathLst>
            </a:custGeom>
            <a:blipFill>
              <a:blip r:embed="rId14"/>
              <a:stretch>
                <a:fillRect l="0" t="-38888" r="0" b="-38888"/>
              </a:stretch>
            </a:blipFill>
          </p:spPr>
        </p:sp>
      </p:grpSp>
      <p:grpSp>
        <p:nvGrpSpPr>
          <p:cNvPr name="Group 21" id="21"/>
          <p:cNvGrpSpPr/>
          <p:nvPr/>
        </p:nvGrpSpPr>
        <p:grpSpPr>
          <a:xfrm rot="0">
            <a:off x="14073775" y="6612511"/>
            <a:ext cx="3262731" cy="326273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54575" y="0"/>
                  </a:moveTo>
                  <a:lnTo>
                    <a:pt x="758225" y="0"/>
                  </a:lnTo>
                  <a:cubicBezTo>
                    <a:pt x="772699" y="0"/>
                    <a:pt x="786580" y="5750"/>
                    <a:pt x="796815" y="15985"/>
                  </a:cubicBezTo>
                  <a:cubicBezTo>
                    <a:pt x="807050" y="26220"/>
                    <a:pt x="812800" y="40101"/>
                    <a:pt x="812800" y="54575"/>
                  </a:cubicBezTo>
                  <a:lnTo>
                    <a:pt x="812800" y="758225"/>
                  </a:lnTo>
                  <a:cubicBezTo>
                    <a:pt x="812800" y="772699"/>
                    <a:pt x="807050" y="786580"/>
                    <a:pt x="796815" y="796815"/>
                  </a:cubicBezTo>
                  <a:cubicBezTo>
                    <a:pt x="786580" y="807050"/>
                    <a:pt x="772699" y="812800"/>
                    <a:pt x="758225" y="812800"/>
                  </a:cubicBezTo>
                  <a:lnTo>
                    <a:pt x="54575" y="812800"/>
                  </a:lnTo>
                  <a:cubicBezTo>
                    <a:pt x="40101" y="812800"/>
                    <a:pt x="26220" y="807050"/>
                    <a:pt x="15985" y="796815"/>
                  </a:cubicBezTo>
                  <a:cubicBezTo>
                    <a:pt x="5750" y="786580"/>
                    <a:pt x="0" y="772699"/>
                    <a:pt x="0" y="758225"/>
                  </a:cubicBezTo>
                  <a:lnTo>
                    <a:pt x="0" y="54575"/>
                  </a:lnTo>
                  <a:cubicBezTo>
                    <a:pt x="0" y="40101"/>
                    <a:pt x="5750" y="26220"/>
                    <a:pt x="15985" y="15985"/>
                  </a:cubicBezTo>
                  <a:cubicBezTo>
                    <a:pt x="26220" y="5750"/>
                    <a:pt x="40101" y="0"/>
                    <a:pt x="54575" y="0"/>
                  </a:cubicBezTo>
                  <a:close/>
                </a:path>
              </a:pathLst>
            </a:custGeom>
            <a:blipFill>
              <a:blip r:embed="rId15"/>
              <a:stretch>
                <a:fillRect l="0" t="-16666" r="0" b="-16666"/>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4895648" y="581180"/>
            <a:ext cx="8496705" cy="1382674"/>
          </a:xfrm>
          <a:prstGeom prst="rect">
            <a:avLst/>
          </a:prstGeom>
        </p:spPr>
        <p:txBody>
          <a:bodyPr anchor="t" rtlCol="false" tIns="0" lIns="0" bIns="0" rIns="0">
            <a:spAutoFit/>
          </a:bodyPr>
          <a:lstStyle/>
          <a:p>
            <a:pPr algn="ctr">
              <a:lnSpc>
                <a:spcPts val="9060"/>
              </a:lnSpc>
            </a:pPr>
            <a:r>
              <a:rPr lang="en-US" sz="9060">
                <a:solidFill>
                  <a:srgbClr val="000000"/>
                </a:solidFill>
                <a:latin typeface="Arial Bold"/>
              </a:rPr>
              <a:t>Cost Analysis</a:t>
            </a:r>
          </a:p>
        </p:txBody>
      </p:sp>
      <p:sp>
        <p:nvSpPr>
          <p:cNvPr name="Freeform 3" id="3"/>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283500" y="-1813190"/>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28700" y="2286000"/>
            <a:ext cx="16230600" cy="7141464"/>
          </a:xfrm>
          <a:custGeom>
            <a:avLst/>
            <a:gdLst/>
            <a:ahLst/>
            <a:cxnLst/>
            <a:rect r="r" b="b" t="t" l="l"/>
            <a:pathLst>
              <a:path h="7141464" w="16230600">
                <a:moveTo>
                  <a:pt x="0" y="0"/>
                </a:moveTo>
                <a:lnTo>
                  <a:pt x="16230600" y="0"/>
                </a:lnTo>
                <a:lnTo>
                  <a:pt x="16230600" y="7141464"/>
                </a:lnTo>
                <a:lnTo>
                  <a:pt x="0" y="7141464"/>
                </a:lnTo>
                <a:lnTo>
                  <a:pt x="0" y="0"/>
                </a:lnTo>
                <a:close/>
              </a:path>
            </a:pathLst>
          </a:custGeom>
          <a:blipFill>
            <a:blip r:embed="rId8"/>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769001" y="2689257"/>
            <a:ext cx="16749998" cy="4982095"/>
          </a:xfrm>
          <a:prstGeom prst="rect">
            <a:avLst/>
          </a:prstGeom>
        </p:spPr>
        <p:txBody>
          <a:bodyPr anchor="t" rtlCol="false" tIns="0" lIns="0" bIns="0" rIns="0">
            <a:spAutoFit/>
          </a:bodyPr>
          <a:lstStyle/>
          <a:p>
            <a:pPr algn="ctr">
              <a:lnSpc>
                <a:spcPts val="17862"/>
              </a:lnSpc>
            </a:pPr>
            <a:r>
              <a:rPr lang="en-US" sz="17862">
                <a:solidFill>
                  <a:srgbClr val="000000"/>
                </a:solidFill>
                <a:latin typeface="Arial"/>
              </a:rPr>
              <a:t>Thank</a:t>
            </a:r>
          </a:p>
          <a:p>
            <a:pPr algn="ctr">
              <a:lnSpc>
                <a:spcPts val="17862"/>
              </a:lnSpc>
            </a:pPr>
            <a:r>
              <a:rPr lang="en-US" sz="17862">
                <a:solidFill>
                  <a:srgbClr val="000000"/>
                </a:solidFill>
                <a:latin typeface="Arial"/>
              </a:rPr>
              <a:t>You!</a:t>
            </a:r>
          </a:p>
        </p:txBody>
      </p:sp>
      <p:sp>
        <p:nvSpPr>
          <p:cNvPr name="Freeform 3" id="3"/>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DAGEOoHr3AY</dc:identifier>
  <dcterms:modified xsi:type="dcterms:W3CDTF">2011-08-01T06:04:30Z</dcterms:modified>
  <cp:revision>1</cp:revision>
  <dc:title>FINAL ORAL DEFENSE PRESENTATION (GROUP 2)</dc:title>
</cp:coreProperties>
</file>